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71" r:id="rId9"/>
    <p:sldId id="262" r:id="rId10"/>
    <p:sldId id="263" r:id="rId11"/>
    <p:sldId id="273" r:id="rId12"/>
    <p:sldId id="268" r:id="rId13"/>
    <p:sldId id="270" r:id="rId14"/>
    <p:sldId id="272" r:id="rId15"/>
    <p:sldId id="265" r:id="rId16"/>
    <p:sldId id="266" r:id="rId17"/>
    <p:sldId id="267" r:id="rId18"/>
    <p:sldId id="269" r:id="rId19"/>
    <p:sldId id="276" r:id="rId20"/>
    <p:sldId id="277" r:id="rId21"/>
    <p:sldId id="280" r:id="rId22"/>
    <p:sldId id="274" r:id="rId23"/>
    <p:sldId id="275" r:id="rId24"/>
    <p:sldId id="285" r:id="rId25"/>
    <p:sldId id="278" r:id="rId26"/>
    <p:sldId id="293" r:id="rId27"/>
    <p:sldId id="287" r:id="rId28"/>
    <p:sldId id="281" r:id="rId29"/>
    <p:sldId id="282" r:id="rId30"/>
    <p:sldId id="283" r:id="rId31"/>
    <p:sldId id="286" r:id="rId32"/>
    <p:sldId id="288" r:id="rId33"/>
    <p:sldId id="289" r:id="rId34"/>
    <p:sldId id="290" r:id="rId35"/>
    <p:sldId id="291" r:id="rId36"/>
    <p:sldId id="292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Intro to Python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1520: Spring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</a:p>
        </p:txBody>
      </p:sp>
      <p:pic>
        <p:nvPicPr>
          <p:cNvPr id="3074" name="Picture 2" descr="http://python-hosting.org/wp-content/uploads/2011/06/python-logo-master-v3-tr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1676400"/>
            <a:ext cx="6578600" cy="222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single or double quotes</a:t>
            </a:r>
          </a:p>
          <a:p>
            <a:r>
              <a:rPr lang="en-US" dirty="0"/>
              <a:t>u</a:t>
            </a:r>
            <a:r>
              <a:rPr lang="en-US" dirty="0" smtClean="0"/>
              <a:t>se + for Concatenation </a:t>
            </a:r>
          </a:p>
          <a:p>
            <a:r>
              <a:rPr lang="en-US" dirty="0" smtClean="0"/>
              <a:t>triple quotes preserve formatting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9854" y="1765518"/>
            <a:ext cx="8206946" cy="1815882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8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sz="2800" dirty="0" err="1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"raw</a:t>
            </a:r>
            <a:r>
              <a:rPr lang="en-US" sz="28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 \t string\n"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 </a:t>
            </a:r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  </a:t>
            </a:r>
            <a:r>
              <a:rPr lang="en-US" sz="28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raw \t string\n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= </a:t>
            </a:r>
            <a:r>
              <a:rPr lang="en-US" sz="28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''' triple</a:t>
            </a:r>
          </a:p>
          <a:p>
            <a:r>
              <a:rPr lang="en-US" sz="28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quotes'''</a:t>
            </a:r>
            <a:endParaRPr lang="en-US" sz="2800" i="1" dirty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 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'nana </a:t>
            </a:r>
            <a:r>
              <a:rPr lang="en-US" dirty="0" err="1"/>
              <a:t>n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ana</a:t>
            </a:r>
            <a:r>
              <a:rPr lang="en-US" dirty="0" smtClean="0"/>
              <a:t> Batman!'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4274"/>
            <a:ext cx="3733800" cy="1384995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a = </a:t>
            </a:r>
            <a:r>
              <a:rPr lang="en-US" sz="2800" dirty="0">
                <a:solidFill>
                  <a:srgbClr val="483D8B"/>
                </a:solidFill>
                <a:latin typeface="Consolas"/>
                <a:cs typeface="Consolas"/>
              </a:rPr>
              <a:t>"Batman!"</a:t>
            </a: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b = </a:t>
            </a:r>
            <a:r>
              <a:rPr lang="en-US" sz="2800" dirty="0" smtClean="0">
                <a:solidFill>
                  <a:srgbClr val="483D8B"/>
                </a:solidFill>
                <a:latin typeface="Consolas"/>
                <a:cs typeface="Consolas"/>
              </a:rPr>
              <a:t>'nana </a:t>
            </a:r>
            <a:r>
              <a:rPr lang="en-US" sz="2800" dirty="0">
                <a:solidFill>
                  <a:srgbClr val="483D8B"/>
                </a:solidFill>
                <a:latin typeface="Consolas"/>
                <a:cs typeface="Consolas"/>
              </a:rPr>
              <a:t>'</a:t>
            </a: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800" b="1" dirty="0">
                <a:solidFill>
                  <a:srgbClr val="FF7700"/>
                </a:solidFill>
                <a:latin typeface="Consolas"/>
                <a:cs typeface="Consolas"/>
              </a:rPr>
              <a:t>print</a:t>
            </a: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 b</a:t>
            </a:r>
            <a:r>
              <a:rPr lang="en-US" sz="2800" dirty="0">
                <a:solidFill>
                  <a:schemeClr val="tx1"/>
                </a:solidFill>
                <a:latin typeface="Consolas"/>
                <a:cs typeface="Consolas"/>
              </a:rPr>
              <a:t>*</a:t>
            </a:r>
            <a:r>
              <a:rPr lang="en-US" sz="2800" dirty="0">
                <a:solidFill>
                  <a:srgbClr val="FF4500"/>
                </a:solidFill>
                <a:latin typeface="Consolas"/>
                <a:cs typeface="Consolas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 + </a:t>
            </a:r>
            <a:r>
              <a:rPr lang="en-US" sz="2800" dirty="0" smtClean="0">
                <a:solidFill>
                  <a:srgbClr val="000000"/>
                </a:solidFill>
                <a:latin typeface="Consolas"/>
                <a:cs typeface="Consolas"/>
              </a:rPr>
              <a:t>a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9854" y="1600200"/>
            <a:ext cx="8206946" cy="3108543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a = </a:t>
            </a:r>
            <a:r>
              <a:rPr lang="en-US" sz="28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dirty="0">
                <a:latin typeface="Consolas" pitchFamily="49" charset="0"/>
                <a:cs typeface="Consolas" pitchFamily="49" charset="0"/>
              </a:rPr>
              <a:t>b = </a:t>
            </a:r>
            <a:r>
              <a:rPr lang="en-US" sz="28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28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8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2012</a:t>
            </a:r>
            <a:endParaRPr lang="en-US" sz="2800" b="1" dirty="0">
              <a:solidFill>
                <a:srgbClr val="FF77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8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'2000'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8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'12.0'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8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2012.0</a:t>
            </a:r>
            <a:endParaRPr lang="en-US" sz="2800" b="1" dirty="0" smtClean="0">
              <a:solidFill>
                <a:srgbClr val="FF77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boolean</a:t>
            </a:r>
            <a:r>
              <a:rPr lang="en-US" dirty="0" smtClean="0"/>
              <a:t> types: True, False</a:t>
            </a:r>
          </a:p>
          <a:p>
            <a:r>
              <a:rPr lang="en-US" dirty="0" smtClean="0"/>
              <a:t>mandatory indentation</a:t>
            </a:r>
          </a:p>
          <a:p>
            <a:pPr lvl="1"/>
            <a:r>
              <a:rPr lang="en-US" dirty="0" smtClean="0"/>
              <a:t>can use spaces or tabs</a:t>
            </a:r>
          </a:p>
          <a:p>
            <a:pPr lvl="1"/>
            <a:r>
              <a:rPr lang="en-US" dirty="0" smtClean="0"/>
              <a:t>must be consistent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199"/>
            <a:ext cx="7010400" cy="1569660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 =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'a is True</a:t>
            </a:r>
            <a:r>
              <a:rPr lang="en-US" sz="24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a is True</a:t>
            </a:r>
            <a:endParaRPr lang="en-US" sz="2400" b="1" dirty="0">
              <a:solidFill>
                <a:srgbClr val="FF77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boolean</a:t>
            </a:r>
            <a:r>
              <a:rPr lang="en-US" dirty="0" smtClean="0"/>
              <a:t> operators: 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and, or, not, &gt;,&lt;,==, &gt;=, &lt;=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528" y="1676400"/>
            <a:ext cx="6131807" cy="3046988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 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pass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pass allows empty blocks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'found'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'none'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sz="2400" dirty="0" err="1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r>
              <a:rPr lang="en-US" dirty="0" smtClean="0"/>
              <a:t>Dictionaries</a:t>
            </a:r>
          </a:p>
          <a:p>
            <a:r>
              <a:rPr lang="en-US" dirty="0" smtClean="0"/>
              <a:t>Sets</a:t>
            </a:r>
          </a:p>
          <a:p>
            <a:r>
              <a:rPr lang="en-US" dirty="0" smtClean="0"/>
              <a:t>Tuples</a:t>
            </a:r>
          </a:p>
        </p:txBody>
      </p:sp>
    </p:spTree>
    <p:extLst>
      <p:ext uri="{BB962C8B-B14F-4D97-AF65-F5344CB8AC3E}">
        <p14:creationId xmlns:p14="http://schemas.microsoft.com/office/powerpoint/2010/main" val="10555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[1:3] + 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[0]]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'three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7491153" cy="3416320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'three'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'five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['three',4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endParaRPr lang="en-US" sz="2400" i="1" dirty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'five'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[2,'three',4]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append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same as </a:t>
            </a:r>
            <a:r>
              <a:rPr lang="en-US" sz="2400" i="1" dirty="0" err="1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 += [5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66737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result of </a:t>
            </a:r>
            <a:br>
              <a:rPr lang="en-US" dirty="0" smtClean="0"/>
            </a:br>
            <a:r>
              <a:rPr lang="en-US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'all'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en-US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086600" cy="230832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d =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'one'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'two'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'all'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]}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one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'two'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99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      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err="1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KeyError</a:t>
            </a:r>
            <a:endParaRPr lang="en-US" sz="2400" i="1" dirty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99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       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checks for a key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99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like anonymous immutable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19071"/>
            <a:ext cx="7162800" cy="1938992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>
                <a:latin typeface="Consolas" pitchFamily="49" charset="0"/>
                <a:cs typeface="Consolas" pitchFamily="49" charset="0"/>
              </a:rPr>
              <a:t>t = 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fr-FR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fr-FR" sz="2400" dirty="0" err="1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fr-FR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fr-FR" sz="2400" dirty="0">
                <a:latin typeface="Consolas" pitchFamily="49" charset="0"/>
                <a:cs typeface="Consolas" pitchFamily="49" charset="0"/>
              </a:rPr>
            </a:br>
            <a:r>
              <a:rPr lang="fr-FR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 t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fr-FR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fr-FR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False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fr-FR" sz="2400" dirty="0">
                <a:latin typeface="Consolas" pitchFamily="49" charset="0"/>
                <a:cs typeface="Consolas" pitchFamily="49" charset="0"/>
              </a:rPr>
            </a:br>
            <a:r>
              <a:rPr lang="fr-FR" sz="2400" dirty="0">
                <a:latin typeface="Consolas" pitchFamily="49" charset="0"/>
                <a:cs typeface="Consolas" pitchFamily="49" charset="0"/>
              </a:rPr>
              <a:t>t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fr-FR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fr-FR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fr-FR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      </a:t>
            </a:r>
            <a:r>
              <a:rPr lang="fr-FR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fr-FR" sz="2400" i="1" dirty="0" err="1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error</a:t>
            </a:r>
            <a:r>
              <a:rPr lang="fr-FR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fr-FR" sz="2400" i="1" dirty="0" err="1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cannot</a:t>
            </a:r>
            <a:r>
              <a:rPr lang="fr-FR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2400" i="1" dirty="0" err="1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assign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fr-FR" sz="2400" dirty="0">
                <a:latin typeface="Consolas" pitchFamily="49" charset="0"/>
                <a:cs typeface="Consolas" pitchFamily="49" charset="0"/>
              </a:rPr>
            </a:br>
            <a:r>
              <a:rPr lang="fr-FR" sz="2400" dirty="0" err="1" smtClean="0">
                <a:latin typeface="Consolas" pitchFamily="49" charset="0"/>
                <a:cs typeface="Consolas" pitchFamily="49" charset="0"/>
              </a:rPr>
              <a:t>a,b,c</a:t>
            </a:r>
            <a:r>
              <a:rPr lang="fr-FR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fr-FR" sz="2400" dirty="0" smtClean="0">
                <a:latin typeface="Consolas" pitchFamily="49" charset="0"/>
                <a:cs typeface="Consolas" pitchFamily="49" charset="0"/>
              </a:rPr>
              <a:t>t     </a:t>
            </a:r>
            <a:r>
              <a:rPr lang="fr-FR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multiple </a:t>
            </a:r>
            <a:r>
              <a:rPr lang="fr-FR" sz="2400" i="1" dirty="0" err="1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assignment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fr-FR" sz="2400" dirty="0">
                <a:latin typeface="Consolas" pitchFamily="49" charset="0"/>
                <a:cs typeface="Consolas" pitchFamily="49" charset="0"/>
              </a:rPr>
            </a:br>
            <a:r>
              <a:rPr lang="fr-FR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fr-FR" sz="2400" dirty="0">
                <a:latin typeface="Consolas" pitchFamily="49" charset="0"/>
                <a:cs typeface="Consolas" pitchFamily="49" charset="0"/>
              </a:rPr>
              <a:t> b       </a:t>
            </a:r>
            <a:r>
              <a:rPr lang="fr-FR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5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for-loops and while-loops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break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6324600" cy="3046988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print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all digits: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i +=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language</a:t>
            </a:r>
          </a:p>
          <a:p>
            <a:r>
              <a:rPr lang="en-US" dirty="0" smtClean="0"/>
              <a:t>Created by Guido Van </a:t>
            </a:r>
            <a:r>
              <a:rPr lang="en-US" dirty="0" err="1" smtClean="0"/>
              <a:t>Rossum</a:t>
            </a:r>
            <a:endParaRPr lang="en-US" dirty="0"/>
          </a:p>
          <a:p>
            <a:pPr lvl="1"/>
            <a:r>
              <a:rPr lang="en-US" dirty="0" smtClean="0"/>
              <a:t>early 90s</a:t>
            </a:r>
          </a:p>
          <a:p>
            <a:r>
              <a:rPr lang="en-US" dirty="0" smtClean="0"/>
              <a:t>Named after Monty Python</a:t>
            </a:r>
          </a:p>
          <a:p>
            <a:r>
              <a:rPr lang="en-US" dirty="0" smtClean="0">
                <a:hlinkClick r:id="rId2"/>
              </a:rPr>
              <a:t>www.python.org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File:Guido van Rossum OSCON 2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7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quicky</a:t>
            </a:r>
            <a:r>
              <a:rPr lang="en-US" dirty="0" smtClean="0"/>
              <a:t> create data with list comprehensions: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expr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for </a:t>
            </a:r>
            <a:r>
              <a:rPr lang="en-US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iterable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US" sz="24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iterate over data with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"for … in …"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89544"/>
            <a:ext cx="7696200" cy="267765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squares =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solidFill>
                  <a:srgbClr val="66CC66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square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squares: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square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nn-NO" sz="2400" dirty="0">
                <a:latin typeface="Consolas" pitchFamily="49" charset="0"/>
                <a:cs typeface="Consolas" pitchFamily="49" charset="0"/>
              </a:rPr>
              <a:t>d = </a:t>
            </a:r>
            <a:r>
              <a:rPr lang="nn-NO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nn-NO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'1'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nn-NO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nn-NO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'2'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nn-NO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nn-NO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'3'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:</a:t>
            </a:r>
            <a:r>
              <a:rPr lang="nn-NO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nn-NO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nn-NO" sz="2400" dirty="0">
                <a:latin typeface="Consolas" pitchFamily="49" charset="0"/>
                <a:cs typeface="Consolas" pitchFamily="49" charset="0"/>
              </a:rPr>
            </a:br>
            <a:r>
              <a:rPr lang="nn-NO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 val </a:t>
            </a:r>
            <a:r>
              <a:rPr lang="nn-NO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n-NO" sz="2400" dirty="0" smtClean="0">
                <a:latin typeface="Consolas" pitchFamily="49" charset="0"/>
                <a:cs typeface="Consolas" pitchFamily="49" charset="0"/>
              </a:rPr>
              <a:t>sorted(d.</a:t>
            </a:r>
            <a:r>
              <a:rPr lang="nn-NO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values</a:t>
            </a:r>
            <a:r>
              <a:rPr lang="nn-NO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nn-NO" sz="2400" dirty="0">
                <a:latin typeface="Consolas" pitchFamily="49" charset="0"/>
                <a:cs typeface="Consolas" pitchFamily="49" charset="0"/>
              </a:rPr>
            </a:br>
            <a:r>
              <a:rPr lang="nn-NO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nn-NO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nn-NO" sz="2400" dirty="0">
                <a:latin typeface="Consolas" pitchFamily="49" charset="0"/>
                <a:cs typeface="Consolas" pitchFamily="49" charset="0"/>
              </a:rPr>
              <a:t> val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result?</a:t>
            </a:r>
            <a:endParaRPr lang="en-US" dirty="0"/>
          </a:p>
          <a:p>
            <a:r>
              <a:rPr lang="en-US" dirty="0" smtClean="0"/>
              <a:t>[1,3,5,7,9]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7086600" cy="70788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== </a:t>
            </a:r>
            <a:r>
              <a:rPr lang="en-US" sz="20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mylist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6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the '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def</a:t>
            </a:r>
            <a:r>
              <a:rPr lang="en-US" dirty="0" smtClean="0"/>
              <a:t>' keyword</a:t>
            </a:r>
          </a:p>
          <a:p>
            <a:r>
              <a:rPr lang="en-US" dirty="0" smtClean="0"/>
              <a:t>return type is inferred</a:t>
            </a:r>
          </a:p>
          <a:p>
            <a:r>
              <a:rPr lang="en-US" dirty="0" smtClean="0"/>
              <a:t>supports default parameters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6553200" cy="1938992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greet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name=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'stranger'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'hello'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name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greet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'Guido'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hello Guido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greet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hello stranger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first-class functions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closures</a:t>
            </a:r>
          </a:p>
          <a:p>
            <a:r>
              <a:rPr lang="en-US" dirty="0" smtClean="0"/>
              <a:t>what is the result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myfunc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)?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9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89544"/>
            <a:ext cx="6781800" cy="267765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op1=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adder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op2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op1 + op2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adder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myfunc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myfunc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5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lambdas are anonymous functions</a:t>
            </a:r>
          </a:p>
          <a:p>
            <a:r>
              <a:rPr lang="en-US" dirty="0" smtClean="0"/>
              <a:t>what would be the result of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x: </a:t>
            </a:r>
            <a:r>
              <a:rPr lang="en-US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/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321235" cy="1200329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evens =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filter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lambda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x: x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2 ==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evens   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[2,4,6,8]</a:t>
            </a:r>
            <a:endParaRPr lang="en-US" sz="2400" i="1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1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value of </a:t>
            </a:r>
            <a:r>
              <a:rPr lang="en-US" dirty="0" err="1" smtClean="0"/>
              <a:t>mylist</a:t>
            </a:r>
            <a:r>
              <a:rPr lang="en-US" dirty="0" smtClean="0"/>
              <a:t>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[1, 2, 4, 8, 16, 32, 64, 128, 256, 512]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6781800" cy="267765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powers_of_2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limit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x 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limit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x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powers_of_2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globals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ok to access in nested scope</a:t>
            </a:r>
          </a:p>
          <a:p>
            <a:pPr lvl="1"/>
            <a:r>
              <a:rPr lang="en-US" dirty="0" smtClean="0"/>
              <a:t>must declare as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global </a:t>
            </a:r>
            <a:r>
              <a:rPr lang="en-US" dirty="0" smtClean="0"/>
              <a:t>to modify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49" y="3352800"/>
            <a:ext cx="6781800" cy="230832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x,y,z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global </a:t>
            </a:r>
            <a:r>
              <a:rPr lang="en-US" sz="2400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vars</a:t>
            </a:r>
            <a:endParaRPr lang="en-US" sz="2400" b="1" i="1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 err="1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foo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global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x +=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      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ok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   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ok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z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      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error!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01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import to use objects and functions from another file.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54984"/>
            <a:ext cx="2895600" cy="163121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foo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pass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bar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pass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21584"/>
            <a:ext cx="1752600" cy="46166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.py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764659"/>
            <a:ext cx="1752600" cy="46166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b.py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254984"/>
            <a:ext cx="2895600" cy="163121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 </a:t>
            </a:r>
            <a:r>
              <a:rPr lang="en-US" sz="20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bar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bar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96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import:</a:t>
            </a:r>
          </a:p>
          <a:p>
            <a:pPr lvl="1"/>
            <a:r>
              <a:rPr lang="en-US" dirty="0" smtClean="0"/>
              <a:t>loads types from another module on the path.</a:t>
            </a:r>
          </a:p>
          <a:p>
            <a:r>
              <a:rPr lang="en-US" dirty="0" smtClean="0"/>
              <a:t>from … import:</a:t>
            </a:r>
          </a:p>
          <a:p>
            <a:pPr lvl="1"/>
            <a:r>
              <a:rPr lang="en-US" dirty="0" smtClean="0"/>
              <a:t>directly imports only the specified type.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6172200" cy="230832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DC143C"/>
                </a:solidFill>
                <a:latin typeface="Consolas" pitchFamily="49" charset="0"/>
                <a:cs typeface="Consolas" pitchFamily="49" charset="0"/>
              </a:rPr>
              <a:t>math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DC143C"/>
                </a:solidFill>
                <a:latin typeface="Consolas" pitchFamily="49" charset="0"/>
                <a:cs typeface="Consolas" pitchFamily="49" charset="0"/>
              </a:rPr>
              <a:t>math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ok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error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srgbClr val="DC143C"/>
                </a:solidFill>
                <a:latin typeface="Consolas" pitchFamily="49" charset="0"/>
                <a:cs typeface="Consolas" pitchFamily="49" charset="0"/>
              </a:rPr>
              <a:t>math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ok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except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to catch exceptions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/>
              <a:t>use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raise </a:t>
            </a:r>
            <a:r>
              <a:rPr lang="en-US" dirty="0"/>
              <a:t>to throw an exception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01000" cy="230832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raise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'oops'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except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e: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'error: 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e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except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'some other error'</a:t>
            </a:r>
            <a:endParaRPr lang="en-US" sz="24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development</a:t>
            </a:r>
          </a:p>
          <a:p>
            <a:pPr lvl="1"/>
            <a:r>
              <a:rPr lang="en-US" dirty="0" smtClean="0"/>
              <a:t>Clear &amp; concise syntax</a:t>
            </a:r>
            <a:endParaRPr lang="en-US" dirty="0"/>
          </a:p>
          <a:p>
            <a:pPr lvl="1"/>
            <a:r>
              <a:rPr lang="en-US" dirty="0" smtClean="0"/>
              <a:t>Tons of libraries</a:t>
            </a:r>
          </a:p>
          <a:p>
            <a:r>
              <a:rPr lang="en-US" dirty="0" smtClean="0"/>
              <a:t>FOSS:</a:t>
            </a:r>
          </a:p>
          <a:p>
            <a:pPr lvl="1"/>
            <a:r>
              <a:rPr lang="en-US" dirty="0" smtClean="0"/>
              <a:t>Free and Open Source Software</a:t>
            </a:r>
          </a:p>
          <a:p>
            <a:pPr lvl="1"/>
            <a:r>
              <a:rPr lang="en-US" dirty="0" smtClean="0"/>
              <a:t>GPL compatible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is optional. runs if no exception happens.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finally</a:t>
            </a:r>
            <a:r>
              <a:rPr lang="en-US" dirty="0" smtClean="0"/>
              <a:t> is optional. always runs.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001000" cy="2862322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6287E"/>
                </a:solidFill>
                <a:latin typeface="Consolas" pitchFamily="49" charset="0"/>
                <a:cs typeface="Consolas" pitchFamily="49" charset="0"/>
              </a:rPr>
              <a:t>divide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(x, 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result </a:t>
            </a:r>
            <a:r>
              <a:rPr lang="en-US" sz="2000" dirty="0">
                <a:solidFill>
                  <a:srgbClr val="666666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>
                <a:solidFill>
                  <a:srgbClr val="666666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y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except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ZeroDivisionError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"who divided by zero?"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"result is"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result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000" b="1" dirty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702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"finally"</a:t>
            </a:r>
            <a:endParaRPr lang="en-US" sz="2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reading a file by line is super easy.</a:t>
            </a:r>
          </a:p>
          <a:p>
            <a:r>
              <a:rPr lang="en-US" dirty="0" smtClean="0"/>
              <a:t>file handles can iterate over the lines of a file.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5638800" cy="1569660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f =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open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'file.txt'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'r'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line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line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close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(better) way to do the same thing: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with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to manage resources.</a:t>
            </a:r>
          </a:p>
          <a:p>
            <a:r>
              <a:rPr lang="en-US" dirty="0" smtClean="0">
                <a:cs typeface="Consolas" pitchFamily="49" charset="0"/>
              </a:rPr>
              <a:t>simpler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try</a:t>
            </a:r>
            <a:r>
              <a:rPr lang="en-US" dirty="0" smtClean="0">
                <a:cs typeface="Consolas" pitchFamily="49" charset="0"/>
              </a:rPr>
              <a:t> …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finally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7162800" cy="1569660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with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open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'file.txt'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'r</a:t>
            </a:r>
            <a:r>
              <a:rPr lang="en-US" sz="24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as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f: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line 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line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f.closed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# True</a:t>
            </a:r>
            <a:endParaRPr lang="en-US" sz="2400" i="1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81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1938992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with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open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'file.txt'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000" dirty="0" err="1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2000" dirty="0" smtClean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as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f: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   line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000" dirty="0" err="1">
                <a:solidFill>
                  <a:srgbClr val="DC143C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0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read 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a </a:t>
            </a:r>
            <a:r>
              <a:rPr lang="en-US" sz="20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line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 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block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1024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0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read 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the next 1024 </a:t>
            </a:r>
            <a:r>
              <a:rPr lang="en-US" sz="20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bytes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seek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           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go to the </a:t>
            </a:r>
            <a:r>
              <a:rPr lang="en-US" sz="20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1st byte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   all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read all the bytes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'LOL!!!11'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0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write a string to the file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20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supports OOP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methods are public</a:t>
            </a:r>
            <a:r>
              <a:rPr lang="en-US" dirty="0"/>
              <a:t> </a:t>
            </a:r>
            <a:r>
              <a:rPr lang="en-US" dirty="0" smtClean="0"/>
              <a:t>and virtual.</a:t>
            </a:r>
          </a:p>
          <a:p>
            <a:r>
              <a:rPr lang="en-US" dirty="0" smtClean="0"/>
              <a:t>supports multiple inheritance.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092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declare classes using the </a:t>
            </a:r>
            <a:r>
              <a:rPr lang="en-US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keyword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parameter of methods is always the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 </a:t>
            </a:r>
            <a:r>
              <a:rPr lang="en-US" dirty="0" smtClean="0"/>
              <a:t>reference.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229600" cy="230832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Adder:                 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add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op1, op2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op1 + op2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a = Adder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6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20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229600" cy="4154984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Counter: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        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x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b="1" dirty="0" err="1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inc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24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 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Counter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0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c.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inc()</a:t>
            </a:r>
            <a:endParaRPr lang="en-US" sz="2400" i="1" dirty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c.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96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Python interactive interpreter</a:t>
            </a:r>
          </a:p>
          <a:p>
            <a:pPr lvl="1"/>
            <a:r>
              <a:rPr lang="en-US" dirty="0" smtClean="0"/>
              <a:t>use to </a:t>
            </a:r>
            <a:r>
              <a:rPr lang="en-US" dirty="0" smtClean="0"/>
              <a:t>learn</a:t>
            </a:r>
          </a:p>
          <a:p>
            <a:pPr lvl="1"/>
            <a:r>
              <a:rPr lang="en-US" dirty="0"/>
              <a:t>use to </a:t>
            </a:r>
            <a:r>
              <a:rPr lang="en-US" dirty="0" smtClean="0"/>
              <a:t>debug</a:t>
            </a:r>
            <a:endParaRPr lang="en-US" dirty="0" smtClean="0"/>
          </a:p>
          <a:p>
            <a:pPr lvl="1"/>
            <a:r>
              <a:rPr lang="en-US" dirty="0" smtClean="0"/>
              <a:t>use as calculator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4443" y="2438400"/>
            <a:ext cx="3352800" cy="3477875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&gt;&gt;&gt; i = 0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&gt;&gt;&gt; </a:t>
            </a:r>
            <a:r>
              <a:rPr lang="nn-NO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 </a:t>
            </a:r>
            <a:r>
              <a:rPr lang="nn-NO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5: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    </a:t>
            </a:r>
            <a:r>
              <a:rPr lang="nn-NO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    i += 1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b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nn-NO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&gt;&gt;&gt;</a:t>
            </a:r>
            <a:endParaRPr lang="en-US" sz="2000" dirty="0" err="1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5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use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Portability.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JVM</a:t>
            </a:r>
          </a:p>
          <a:p>
            <a:pPr lvl="1"/>
            <a:r>
              <a:rPr lang="en-US" dirty="0" err="1" smtClean="0"/>
              <a:t>.Net</a:t>
            </a:r>
            <a:endParaRPr lang="en-US" dirty="0" smtClean="0"/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1026" name="Picture 2" descr="http://www.linux-mag.com/s/i/topics/tu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lytz.info/wp-content/uploads/2012/02/javar_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42270"/>
            <a:ext cx="1421028" cy="142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.bp.blogspot.com/-FVGSl4ycspo/TkyhtA1mONI/AAAAAAAABS4/ORIrAGGV0ro/s1600/dotne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44098"/>
            <a:ext cx="18995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dibleapple.com/wp-content/uploads/2009/04/silver-apple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2"/>
            <a:ext cx="947056" cy="118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hecustomizewindows.com/wp-content/uploads/2010/12/windows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33600"/>
            <a:ext cx="1219200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4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critical applications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Scientific computations</a:t>
            </a:r>
          </a:p>
          <a:p>
            <a:r>
              <a:rPr lang="en-US" dirty="0" smtClean="0"/>
              <a:t>issues with multi-threading </a:t>
            </a:r>
          </a:p>
          <a:p>
            <a:r>
              <a:rPr lang="en-US" dirty="0"/>
              <a:t>no static type verification for large projects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8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version 3.*</a:t>
            </a:r>
          </a:p>
          <a:p>
            <a:pPr lvl="1"/>
            <a:r>
              <a:rPr lang="en-US" dirty="0" smtClean="0"/>
              <a:t>Not backwards compatible with 2.*</a:t>
            </a:r>
          </a:p>
          <a:p>
            <a:pPr lvl="1"/>
            <a:r>
              <a:rPr lang="en-US" dirty="0" smtClean="0"/>
              <a:t>We’ll learn 2.*</a:t>
            </a:r>
          </a:p>
        </p:txBody>
      </p:sp>
    </p:spTree>
    <p:extLst>
      <p:ext uri="{BB962C8B-B14F-4D97-AF65-F5344CB8AC3E}">
        <p14:creationId xmlns:p14="http://schemas.microsoft.com/office/powerpoint/2010/main" val="41756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Semicolons not needed</a:t>
            </a:r>
          </a:p>
          <a:p>
            <a:pPr lvl="1"/>
            <a:r>
              <a:rPr lang="en-US" dirty="0" smtClean="0"/>
              <a:t>Strings can be in single or double quotes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483D8B"/>
                </a:solidFill>
                <a:latin typeface="Courier New"/>
              </a:rPr>
              <a:t>'hello'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 = </a:t>
            </a:r>
            <a:r>
              <a:rPr lang="en-US" sz="2800" dirty="0">
                <a:solidFill>
                  <a:srgbClr val="483D8B"/>
                </a:solidFill>
                <a:latin typeface="Courier New"/>
              </a:rPr>
              <a:t>"</a:t>
            </a:r>
            <a:r>
              <a:rPr lang="en-US" sz="2800" dirty="0" smtClean="0">
                <a:solidFill>
                  <a:srgbClr val="483D8B"/>
                </a:solidFill>
                <a:latin typeface="Courier New"/>
              </a:rPr>
              <a:t>world</a:t>
            </a:r>
            <a:r>
              <a:rPr lang="en-US" sz="2800" dirty="0">
                <a:solidFill>
                  <a:srgbClr val="483D8B"/>
                </a:solidFill>
                <a:latin typeface="Courier New"/>
              </a:rPr>
              <a:t>"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rgbClr val="FF7700"/>
                </a:solidFill>
                <a:latin typeface="Courier New"/>
              </a:rPr>
              <a:t>print</a:t>
            </a:r>
            <a:r>
              <a:rPr lang="en-US" sz="2800" dirty="0"/>
              <a:t> </a:t>
            </a:r>
            <a:r>
              <a:rPr lang="en-US" sz="2800" dirty="0" smtClean="0"/>
              <a:t> a, 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35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observations?</a:t>
            </a:r>
          </a:p>
          <a:p>
            <a:pPr lvl="1"/>
            <a:r>
              <a:rPr lang="en-US" dirty="0" smtClean="0"/>
              <a:t>dynamic typing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202" y="1600200"/>
            <a:ext cx="7209998" cy="2677656"/>
          </a:xfrm>
          <a:prstGeom prst="rect">
            <a:avLst/>
          </a:prstGeom>
          <a:noFill/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 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13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integer literals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0xbeef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hex literals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5.5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float literals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400" i="1" dirty="0" err="1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 types: True, False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python's null 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del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    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a is no longer </a:t>
            </a:r>
            <a:r>
              <a:rPr lang="en-US" sz="24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defined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b = 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dirty="0">
                <a:solidFill>
                  <a:srgbClr val="483D8B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   </a:t>
            </a:r>
            <a:r>
              <a:rPr lang="en-US" sz="2400" i="1" dirty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a string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Supports the usual operators (except ++, --)</a:t>
            </a:r>
          </a:p>
          <a:p>
            <a:r>
              <a:rPr lang="en-US" dirty="0" smtClean="0"/>
              <a:t>Built-in </a:t>
            </a:r>
            <a:r>
              <a:rPr lang="en-US" dirty="0" err="1" smtClean="0"/>
              <a:t>Bignums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7543800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8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dirty="0">
                <a:latin typeface="Consolas" pitchFamily="49" charset="0"/>
                <a:cs typeface="Consolas" pitchFamily="49" charset="0"/>
              </a:rPr>
              <a:t>b = </a:t>
            </a:r>
            <a:r>
              <a:rPr lang="en-US" sz="28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5.2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b="1" dirty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+ b  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9.2</a:t>
            </a:r>
          </a:p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800" dirty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66CC66"/>
                </a:solidFill>
                <a:latin typeface="Consolas" pitchFamily="49" charset="0"/>
                <a:cs typeface="Consolas" pitchFamily="49" charset="0"/>
              </a:rPr>
              <a:t>**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FF4500"/>
                </a:solidFill>
                <a:latin typeface="Consolas" pitchFamily="49" charset="0"/>
                <a:cs typeface="Consolas" pitchFamily="49" charset="0"/>
              </a:rPr>
              <a:t>100   </a:t>
            </a:r>
            <a:r>
              <a:rPr lang="en-US" sz="28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# exponentiation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smtClean="0">
                <a:solidFill>
                  <a:srgbClr val="FF770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b</a:t>
            </a:r>
            <a:r>
              <a:rPr lang="en-US" sz="2800" i="1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 #1267650600228229401496703205376L</a:t>
            </a:r>
          </a:p>
        </p:txBody>
      </p:sp>
    </p:spTree>
    <p:extLst>
      <p:ext uri="{BB962C8B-B14F-4D97-AF65-F5344CB8AC3E}">
        <p14:creationId xmlns:p14="http://schemas.microsoft.com/office/powerpoint/2010/main" val="7103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>
          <a:solidFill>
            <a:schemeClr val="dk1"/>
          </a:solidFill>
        </a:ln>
      </a:spPr>
      <a:bodyPr wrap="none" rtlCol="0">
        <a:spAutoFit/>
      </a:bodyPr>
      <a:lstStyle>
        <a:defPPr>
          <a:defRPr sz="2400" dirty="0" err="1">
            <a:latin typeface="Consolas" pitchFamily="49" charset="0"/>
            <a:cs typeface="Consolas" pitchFamily="49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738</Words>
  <Application>Microsoft Office PowerPoint</Application>
  <PresentationFormat>On-screen Show (4:3)</PresentationFormat>
  <Paragraphs>316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What is Python?</vt:lpstr>
      <vt:lpstr>Why use Python?</vt:lpstr>
      <vt:lpstr>Why use Python?</vt:lpstr>
      <vt:lpstr>Why not Python</vt:lpstr>
      <vt:lpstr>Versions</vt:lpstr>
      <vt:lpstr>Hello World</vt:lpstr>
      <vt:lpstr>Basic Types</vt:lpstr>
      <vt:lpstr>Numbers</vt:lpstr>
      <vt:lpstr>Strings</vt:lpstr>
      <vt:lpstr>Strings</vt:lpstr>
      <vt:lpstr>conversions</vt:lpstr>
      <vt:lpstr>Branching</vt:lpstr>
      <vt:lpstr>Boolean Operators</vt:lpstr>
      <vt:lpstr>Data Structures</vt:lpstr>
      <vt:lpstr>Lists</vt:lpstr>
      <vt:lpstr>Dictionaries</vt:lpstr>
      <vt:lpstr>Tuples</vt:lpstr>
      <vt:lpstr>looping</vt:lpstr>
      <vt:lpstr>iterating over data</vt:lpstr>
      <vt:lpstr>iterating over data</vt:lpstr>
      <vt:lpstr>functions</vt:lpstr>
      <vt:lpstr>functions</vt:lpstr>
      <vt:lpstr>Lambdas</vt:lpstr>
      <vt:lpstr>Generators</vt:lpstr>
      <vt:lpstr>Global Scope</vt:lpstr>
      <vt:lpstr>Imports</vt:lpstr>
      <vt:lpstr>Imports</vt:lpstr>
      <vt:lpstr>Exception Handling</vt:lpstr>
      <vt:lpstr>Exception Handling</vt:lpstr>
      <vt:lpstr>Example File IO</vt:lpstr>
      <vt:lpstr>Example File IO</vt:lpstr>
      <vt:lpstr>More File operations</vt:lpstr>
      <vt:lpstr>CLasses</vt:lpstr>
      <vt:lpstr>Classes</vt:lpstr>
      <vt:lpstr>Classes</vt:lpstr>
      <vt:lpstr>Interpreter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cs1520</dc:title>
  <dc:creator>ylegall</dc:creator>
  <cp:lastModifiedBy>ylegall</cp:lastModifiedBy>
  <cp:revision>61</cp:revision>
  <dcterms:created xsi:type="dcterms:W3CDTF">2006-08-16T00:00:00Z</dcterms:created>
  <dcterms:modified xsi:type="dcterms:W3CDTF">2012-04-04T05:13:23Z</dcterms:modified>
</cp:coreProperties>
</file>