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57" r:id="rId9"/>
    <p:sldId id="265" r:id="rId10"/>
    <p:sldId id="268" r:id="rId11"/>
    <p:sldId id="267" r:id="rId12"/>
    <p:sldId id="264" r:id="rId13"/>
    <p:sldId id="269" r:id="rId14"/>
    <p:sldId id="270" r:id="rId15"/>
    <p:sldId id="272" r:id="rId16"/>
    <p:sldId id="273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Google Maps API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static.vecteezy.com/system/resources/previews/000/014/975/original/google-marker-preview.jpg?128570211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502"/>
          <a:stretch/>
        </p:blipFill>
        <p:spPr bwMode="auto">
          <a:xfrm flipH="1">
            <a:off x="3868614" y="3352800"/>
            <a:ext cx="1406772" cy="2520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8848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myOptions</a:t>
            </a:r>
            <a:r>
              <a:rPr lang="en-US" dirty="0" smtClean="0"/>
              <a:t> is a JS object, specified using JSON:</a:t>
            </a:r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where location is a </a:t>
            </a:r>
            <a:r>
              <a:rPr lang="en-US" b="1" dirty="0" err="1" smtClean="0"/>
              <a:t>LatLng</a:t>
            </a:r>
            <a:r>
              <a:rPr lang="en-US" b="1" dirty="0" smtClean="0"/>
              <a:t> </a:t>
            </a:r>
            <a:r>
              <a:rPr lang="en-US" dirty="0" smtClean="0"/>
              <a:t>object:</a:t>
            </a:r>
          </a:p>
          <a:p>
            <a:endParaRPr lang="en-US" dirty="0" smtClean="0"/>
          </a:p>
          <a:p>
            <a:r>
              <a:rPr lang="en-US" dirty="0" smtClean="0"/>
              <a:t>many more options are available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35368"/>
            <a:ext cx="8229600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sz="20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myOptions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= {</a:t>
            </a: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center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: location,</a:t>
            </a: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zoom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12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mapTypeId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google.maps.MapTypeId.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ROADMAP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};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4629090"/>
            <a:ext cx="82296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sz="20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location = </a:t>
            </a:r>
            <a:r>
              <a:rPr lang="en-US" sz="20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google.maps.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LatLng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40.4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-79.9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160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 err="1"/>
              <a:t>LatLng</a:t>
            </a:r>
            <a:r>
              <a:rPr lang="en-US" dirty="0"/>
              <a:t> object specifies a location:</a:t>
            </a:r>
          </a:p>
          <a:p>
            <a:endParaRPr lang="en-US" dirty="0" smtClean="0"/>
          </a:p>
          <a:p>
            <a:r>
              <a:rPr lang="en-US" dirty="0" smtClean="0"/>
              <a:t>and the </a:t>
            </a:r>
            <a:r>
              <a:rPr lang="en-US" dirty="0"/>
              <a:t>map type can be:</a:t>
            </a:r>
          </a:p>
          <a:p>
            <a:pPr lvl="1"/>
            <a:r>
              <a:rPr lang="en-US" dirty="0" err="1"/>
              <a:t>google.maps.MapTypeId.ROADMAP</a:t>
            </a:r>
            <a:endParaRPr lang="en-US" dirty="0"/>
          </a:p>
          <a:p>
            <a:pPr lvl="1"/>
            <a:r>
              <a:rPr lang="en-US" dirty="0" err="1"/>
              <a:t>google.maps.MapTypeId.TERRAIN</a:t>
            </a:r>
            <a:endParaRPr lang="en-US" dirty="0"/>
          </a:p>
          <a:p>
            <a:pPr lvl="1"/>
            <a:r>
              <a:rPr lang="en-US" dirty="0" err="1"/>
              <a:t>google.maps.MapTypeId.SATELLITE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2211" y="2266890"/>
            <a:ext cx="82296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sz="20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location = </a:t>
            </a:r>
            <a:r>
              <a:rPr lang="en-US" sz="20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google.maps.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LatLng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40.4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-79.9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721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code listing: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0"/>
            <a:ext cx="8229600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function</a:t>
            </a:r>
            <a:r>
              <a:rPr lang="en-US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initialize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b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location = </a:t>
            </a:r>
            <a:r>
              <a:rPr lang="en-US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google.maps.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LatLng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40.4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-79.9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</a:t>
            </a:r>
            <a:r>
              <a:rPr lang="en-US" b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myOptions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center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 location,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zoom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12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mapTypeId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google.maps.MapTypeId.ROADMAP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};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b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map = </a:t>
            </a:r>
            <a:r>
              <a:rPr lang="en-US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google.maps.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Map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document.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getElementById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b="1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map_canvas</a:t>
            </a:r>
            <a:r>
              <a:rPr lang="en-US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),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myOptions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);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43122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Placing Markers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markers indicate points of interest</a:t>
            </a:r>
          </a:p>
          <a:p>
            <a:r>
              <a:rPr lang="en-US" dirty="0" smtClean="0"/>
              <a:t>marker options specify: location, icon, etc.</a:t>
            </a:r>
          </a:p>
          <a:p>
            <a:r>
              <a:rPr lang="en-US" dirty="0" smtClean="0"/>
              <a:t>set the marker using </a:t>
            </a:r>
            <a:r>
              <a:rPr lang="en-US" dirty="0" err="1" smtClean="0"/>
              <a:t>setMap</a:t>
            </a:r>
            <a:r>
              <a:rPr lang="en-US" dirty="0" smtClean="0"/>
              <a:t>()</a:t>
            </a:r>
            <a:endParaRPr lang="en-US" dirty="0"/>
          </a:p>
        </p:txBody>
      </p:sp>
      <p:pic>
        <p:nvPicPr>
          <p:cNvPr id="4" name="Picture 2" descr="http://static.vecteezy.com/system/resources/previews/000/014/975/original/google-marker-preview.jpg?128570211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502"/>
          <a:stretch/>
        </p:blipFill>
        <p:spPr bwMode="auto">
          <a:xfrm flipH="1">
            <a:off x="6553200" y="381000"/>
            <a:ext cx="556072" cy="99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6605" y="3429000"/>
            <a:ext cx="8229600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sz="20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options = {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position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sz="20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google.maps.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LatLng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(-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27.463347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153.02496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};</a:t>
            </a:r>
          </a:p>
          <a:p>
            <a:r>
              <a:rPr lang="en-US" sz="2000" b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sz="20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marker = </a:t>
            </a:r>
            <a:r>
              <a:rPr lang="en-US" sz="20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google.maps.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Marker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(options);</a:t>
            </a:r>
          </a:p>
          <a:p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marker.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setMap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(map);  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// set the marker on the map</a:t>
            </a:r>
          </a:p>
        </p:txBody>
      </p:sp>
    </p:spTree>
    <p:extLst>
      <p:ext uri="{BB962C8B-B14F-4D97-AF65-F5344CB8AC3E}">
        <p14:creationId xmlns:p14="http://schemas.microsoft.com/office/powerpoint/2010/main" val="1862280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add event handlers to the map:</a:t>
            </a:r>
          </a:p>
          <a:p>
            <a:r>
              <a:rPr lang="en-US" dirty="0" smtClean="0"/>
              <a:t>example: show the (</a:t>
            </a:r>
            <a:r>
              <a:rPr lang="en-US" dirty="0" err="1" smtClean="0"/>
              <a:t>lat,lng</a:t>
            </a:r>
            <a:r>
              <a:rPr lang="en-US" dirty="0" smtClean="0"/>
              <a:t>) when the user clicks on the map.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0"/>
            <a:ext cx="765626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function</a:t>
            </a:r>
            <a:r>
              <a:rPr lang="en-US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onMapClick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(details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alert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details.latLng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199" y="3581400"/>
            <a:ext cx="727635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// in the 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init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 function():</a:t>
            </a: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google.maps.event.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addListener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(map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'click'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onMapClick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062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Street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6606" y="1600200"/>
            <a:ext cx="8305800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function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initialize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b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myOptions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position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google.maps.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LatLng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40.44285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-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79.952960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),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pov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 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heading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0.0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pitch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20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zoom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</a:t>
            </a:r>
          </a:p>
          <a:p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};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b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pano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google.maps.StreetViewPanorama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document.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getElementById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b="1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map_canvas</a:t>
            </a:r>
            <a:r>
              <a:rPr lang="en-US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),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myOptions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981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Geocoding &amp; reverse Geocoding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an address to (</a:t>
            </a:r>
            <a:r>
              <a:rPr lang="en-US" dirty="0" err="1" smtClean="0"/>
              <a:t>lat,lng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438400"/>
            <a:ext cx="689644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geocoder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google.maps.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Geocoder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b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request =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{ address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"48 </a:t>
            </a:r>
            <a:r>
              <a:rPr lang="en-US" b="1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Pirrama</a:t>
            </a:r>
            <a:r>
              <a:rPr lang="en-US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Rd, </a:t>
            </a:r>
            <a:r>
              <a:rPr lang="en-US" b="1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Pyrmont</a:t>
            </a:r>
            <a:r>
              <a:rPr lang="en-US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"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};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geocoder.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geocode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(request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function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(results, status)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(status ==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google.maps.GeocoderStatus.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OK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// center map on location ...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} </a:t>
            </a:r>
            <a:r>
              <a:rPr lang="en-US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// log error to console ...</a:t>
            </a:r>
            <a:endParaRPr lang="en-US" i="1" dirty="0">
              <a:solidFill>
                <a:schemeClr val="bg1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}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21016131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things you can do:</a:t>
            </a:r>
          </a:p>
          <a:p>
            <a:pPr lvl="1"/>
            <a:r>
              <a:rPr lang="en-US" dirty="0" smtClean="0"/>
              <a:t>animate markers</a:t>
            </a:r>
          </a:p>
          <a:p>
            <a:pPr lvl="1"/>
            <a:r>
              <a:rPr lang="en-US" dirty="0" smtClean="0"/>
              <a:t>markers in street view</a:t>
            </a:r>
          </a:p>
          <a:p>
            <a:pPr lvl="1"/>
            <a:r>
              <a:rPr lang="en-US" dirty="0" smtClean="0"/>
              <a:t>info windows</a:t>
            </a:r>
          </a:p>
          <a:p>
            <a:pPr lvl="1"/>
            <a:r>
              <a:rPr lang="en-US" dirty="0" smtClean="0"/>
              <a:t>elevation</a:t>
            </a:r>
          </a:p>
          <a:p>
            <a:pPr lvl="1"/>
            <a:r>
              <a:rPr lang="en-US" dirty="0" smtClean="0"/>
              <a:t>directions</a:t>
            </a:r>
          </a:p>
          <a:p>
            <a:pPr lvl="1"/>
            <a:r>
              <a:rPr lang="en-US" dirty="0" smtClean="0"/>
              <a:t>shapes &amp; lines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600200"/>
            <a:ext cx="3314700" cy="407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941805"/>
            <a:ext cx="3714750" cy="2266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3295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 an HTTP GET request</a:t>
            </a:r>
          </a:p>
          <a:p>
            <a:r>
              <a:rPr lang="en-US" dirty="0" smtClean="0"/>
              <a:t>receive an image (PNG, GIF, JPEG)</a:t>
            </a:r>
          </a:p>
          <a:p>
            <a:r>
              <a:rPr lang="en-US" dirty="0"/>
              <a:t>no </a:t>
            </a:r>
            <a:r>
              <a:rPr lang="en-US" dirty="0" err="1"/>
              <a:t>javascript</a:t>
            </a:r>
            <a:r>
              <a:rPr lang="en-US" dirty="0"/>
              <a:t> </a:t>
            </a:r>
            <a:r>
              <a:rPr lang="en-US" dirty="0" smtClean="0"/>
              <a:t>needed</a:t>
            </a:r>
          </a:p>
          <a:p>
            <a:r>
              <a:rPr lang="en-US" dirty="0" smtClean="0"/>
              <a:t>encode </a:t>
            </a:r>
            <a:r>
              <a:rPr lang="en-US" dirty="0" err="1" smtClean="0"/>
              <a:t>params</a:t>
            </a:r>
            <a:r>
              <a:rPr lang="en-US" dirty="0" smtClean="0"/>
              <a:t> in URL</a:t>
            </a:r>
          </a:p>
          <a:p>
            <a:r>
              <a:rPr lang="en-US" dirty="0" smtClean="0"/>
              <a:t>example: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sz="2400" dirty="0"/>
              <a:t>http://</a:t>
            </a:r>
            <a:r>
              <a:rPr lang="en-US" sz="2400" dirty="0" smtClean="0"/>
              <a:t>maps.googleapis.com/maps/api/staticmap?</a:t>
            </a:r>
            <a:r>
              <a:rPr lang="en-US" sz="2400" i="1" dirty="0" smtClean="0"/>
              <a:t>param1=val1&amp;param2=val2 ...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7833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embed using the "</a:t>
            </a:r>
            <a:r>
              <a:rPr lang="en-US" dirty="0" err="1" smtClean="0"/>
              <a:t>src</a:t>
            </a:r>
            <a:r>
              <a:rPr lang="en-US" dirty="0" smtClean="0"/>
              <a:t>" attribute of the &lt;</a:t>
            </a:r>
            <a:r>
              <a:rPr lang="en-US" dirty="0" err="1" smtClean="0"/>
              <a:t>img</a:t>
            </a:r>
            <a:r>
              <a:rPr lang="en-US" dirty="0" smtClean="0"/>
              <a:t>&gt; tag.</a:t>
            </a:r>
          </a:p>
          <a:p>
            <a:r>
              <a:rPr lang="en-US" dirty="0" smtClean="0"/>
              <a:t>some parameters:</a:t>
            </a:r>
          </a:p>
          <a:p>
            <a:pPr lvl="1"/>
            <a:r>
              <a:rPr lang="en-US" dirty="0" err="1" smtClean="0"/>
              <a:t>cetner</a:t>
            </a:r>
            <a:r>
              <a:rPr lang="en-US" dirty="0" smtClean="0"/>
              <a:t>: "</a:t>
            </a:r>
            <a:r>
              <a:rPr lang="en-US" dirty="0" err="1" smtClean="0"/>
              <a:t>lat,long</a:t>
            </a:r>
            <a:r>
              <a:rPr lang="en-US" dirty="0" smtClean="0"/>
              <a:t>" or "string address"</a:t>
            </a:r>
          </a:p>
          <a:p>
            <a:pPr lvl="1"/>
            <a:r>
              <a:rPr lang="en-US" dirty="0" smtClean="0"/>
              <a:t>zoom, size, scale</a:t>
            </a:r>
          </a:p>
          <a:p>
            <a:pPr lvl="1"/>
            <a:r>
              <a:rPr lang="en-US" dirty="0" smtClean="0"/>
              <a:t>path, markers</a:t>
            </a:r>
          </a:p>
          <a:p>
            <a:pPr lvl="1"/>
            <a:r>
              <a:rPr lang="en-US" dirty="0" smtClean="0"/>
              <a:t>sensor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171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http://maps.googleapis.com/maps/api/staticmap?center=Brooklyn+Bridge,New+York,NY&amp;zoom=14&amp;size=512x512&amp;maptype=roadmap &amp;markers=color:blue%7Clabel:S%7C40.702147,-74.015794&amp;markers=color:green%7Clabel:G%7C40.711614,-74.012318 &amp;markers=color:red%7Ccolor:red%7Clabel:C%7C40.718217,-73.998284&amp;sensor=false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2050" name="Picture 2" descr="Points of Interest in Lower Manhatt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667000"/>
            <a:ext cx="3505200" cy="3505200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4037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Documentation: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https</a:t>
            </a:r>
            <a:r>
              <a:rPr lang="en-US" dirty="0">
                <a:solidFill>
                  <a:srgbClr val="0070C0"/>
                </a:solidFill>
              </a:rPr>
              <a:t>://developers.google.com/maps/documentation/staticmaps/</a:t>
            </a:r>
          </a:p>
        </p:txBody>
      </p:sp>
    </p:spTree>
    <p:extLst>
      <p:ext uri="{BB962C8B-B14F-4D97-AF65-F5344CB8AC3E}">
        <p14:creationId xmlns:p14="http://schemas.microsoft.com/office/powerpoint/2010/main" val="3639254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Javscript</a:t>
            </a:r>
            <a:r>
              <a:rPr lang="en-US" dirty="0" smtClean="0"/>
              <a:t>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embed </a:t>
            </a:r>
            <a:r>
              <a:rPr lang="en-US" dirty="0"/>
              <a:t>Google Maps in </a:t>
            </a:r>
            <a:r>
              <a:rPr lang="en-US" dirty="0" smtClean="0"/>
              <a:t>web </a:t>
            </a:r>
            <a:r>
              <a:rPr lang="en-US" dirty="0"/>
              <a:t>pages. </a:t>
            </a:r>
            <a:endParaRPr lang="en-US" dirty="0" smtClean="0"/>
          </a:p>
          <a:p>
            <a:r>
              <a:rPr lang="en-US" dirty="0" smtClean="0"/>
              <a:t>provides functions to manipulate maps</a:t>
            </a:r>
          </a:p>
          <a:p>
            <a:r>
              <a:rPr lang="en-US" dirty="0" smtClean="0"/>
              <a:t>free</a:t>
            </a:r>
          </a:p>
          <a:p>
            <a:r>
              <a:rPr lang="en-US" b="1" dirty="0" smtClean="0"/>
              <a:t>new</a:t>
            </a:r>
            <a:r>
              <a:rPr lang="en-US" dirty="0" smtClean="0"/>
              <a:t>: API key </a:t>
            </a:r>
            <a:r>
              <a:rPr lang="en-US" dirty="0"/>
              <a:t>optional</a:t>
            </a:r>
            <a:endParaRPr lang="en-US" dirty="0" smtClean="0"/>
          </a:p>
          <a:p>
            <a:r>
              <a:rPr lang="en-US" dirty="0">
                <a:solidFill>
                  <a:srgbClr val="0070C0"/>
                </a:solidFill>
              </a:rPr>
              <a:t>https://developers.google.com/maps/documentation/javascript/</a:t>
            </a:r>
            <a:endParaRPr lang="en-US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367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Javscript</a:t>
            </a:r>
            <a:r>
              <a:rPr lang="en-US" dirty="0" smtClean="0"/>
              <a:t>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 the API libraries in the &lt;</a:t>
            </a:r>
            <a:r>
              <a:rPr lang="en-US" dirty="0" smtClean="0">
                <a:solidFill>
                  <a:srgbClr val="0070C0"/>
                </a:solidFill>
              </a:rPr>
              <a:t>head</a:t>
            </a:r>
            <a:r>
              <a:rPr lang="en-US" dirty="0" smtClean="0"/>
              <a:t>&gt;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embed the map canvas in the web page: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5459" y="2209800"/>
            <a:ext cx="803617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script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type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</a:t>
            </a:r>
            <a:r>
              <a:rPr lang="en-US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"text/</a:t>
            </a:r>
            <a:r>
              <a:rPr lang="en-US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javascript</a:t>
            </a:r>
            <a:r>
              <a:rPr lang="en-US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src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</a:t>
            </a:r>
            <a:r>
              <a:rPr lang="en-US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"http://maps.googleapis.com/maps/</a:t>
            </a:r>
            <a:r>
              <a:rPr lang="en-US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api</a:t>
            </a:r>
            <a:r>
              <a:rPr lang="en-US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</a:t>
            </a:r>
            <a:r>
              <a:rPr lang="en-US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js</a:t>
            </a:r>
            <a:r>
              <a:rPr lang="en-US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?&amp;sensor=false"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&lt;/</a:t>
            </a:r>
            <a:r>
              <a:rPr lang="en-US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script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&gt;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2529" y="4114800"/>
            <a:ext cx="79991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88"/>
                </a:solidFill>
                <a:latin typeface="Consolas" pitchFamily="49" charset="0"/>
                <a:cs typeface="Consolas" pitchFamily="49" charset="0"/>
              </a:rPr>
              <a:t>&lt;div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660066"/>
                </a:solidFill>
                <a:latin typeface="Consolas" pitchFamily="49" charset="0"/>
                <a:cs typeface="Consolas" pitchFamily="49" charset="0"/>
              </a:rPr>
              <a:t>id</a:t>
            </a:r>
            <a:r>
              <a:rPr lang="en-US" dirty="0">
                <a:solidFill>
                  <a:srgbClr val="666600"/>
                </a:solidFill>
                <a:latin typeface="Consolas" pitchFamily="49" charset="0"/>
                <a:cs typeface="Consolas" pitchFamily="49" charset="0"/>
              </a:rPr>
              <a:t>=</a:t>
            </a:r>
            <a:r>
              <a:rPr lang="en-US" dirty="0">
                <a:solidFill>
                  <a:srgbClr val="00880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dirty="0" err="1">
                <a:solidFill>
                  <a:srgbClr val="008800"/>
                </a:solidFill>
                <a:latin typeface="Consolas" pitchFamily="49" charset="0"/>
                <a:cs typeface="Consolas" pitchFamily="49" charset="0"/>
              </a:rPr>
              <a:t>map_canvas</a:t>
            </a:r>
            <a:r>
              <a:rPr lang="en-US" dirty="0">
                <a:solidFill>
                  <a:srgbClr val="00880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dirty="0">
                <a:solidFill>
                  <a:srgbClr val="000088"/>
                </a:solidFill>
                <a:latin typeface="Consolas" pitchFamily="49" charset="0"/>
                <a:cs typeface="Consolas" pitchFamily="49" charset="0"/>
              </a:rPr>
              <a:t>&gt;&lt;/div&gt;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296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Loading the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Browser must load Maps API (</a:t>
            </a:r>
            <a:r>
              <a:rPr lang="en-US" dirty="0" err="1" smtClean="0"/>
              <a:t>js</a:t>
            </a:r>
            <a:r>
              <a:rPr lang="en-US" dirty="0" smtClean="0"/>
              <a:t> code) from Google. </a:t>
            </a:r>
          </a:p>
          <a:p>
            <a:r>
              <a:rPr lang="en-US" dirty="0" smtClean="0"/>
              <a:t>client code should not run </a:t>
            </a:r>
            <a:r>
              <a:rPr lang="en-US" dirty="0"/>
              <a:t>until </a:t>
            </a:r>
            <a:r>
              <a:rPr lang="en-US" b="1" dirty="0"/>
              <a:t>after</a:t>
            </a:r>
            <a:r>
              <a:rPr lang="en-US" dirty="0"/>
              <a:t> the API has finished </a:t>
            </a:r>
            <a:r>
              <a:rPr lang="en-US" dirty="0" smtClean="0"/>
              <a:t>loading.</a:t>
            </a:r>
          </a:p>
          <a:p>
            <a:r>
              <a:rPr lang="en-US" dirty="0" smtClean="0"/>
              <a:t>e.g. if you call the API functions in initialize: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4572000"/>
            <a:ext cx="8153400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88"/>
                </a:solidFill>
                <a:latin typeface="Consolas" pitchFamily="49" charset="0"/>
                <a:cs typeface="Consolas" pitchFamily="49" charset="0"/>
              </a:rPr>
              <a:t>&lt;body</a:t>
            </a:r>
            <a:r>
              <a:rPr lang="en-US" sz="2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err="1">
                <a:solidFill>
                  <a:srgbClr val="660066"/>
                </a:solidFill>
                <a:latin typeface="Consolas" pitchFamily="49" charset="0"/>
                <a:cs typeface="Consolas" pitchFamily="49" charset="0"/>
              </a:rPr>
              <a:t>onload</a:t>
            </a:r>
            <a:r>
              <a:rPr lang="en-US" sz="2800" dirty="0">
                <a:solidFill>
                  <a:srgbClr val="666600"/>
                </a:solidFill>
                <a:latin typeface="Consolas" pitchFamily="49" charset="0"/>
                <a:cs typeface="Consolas" pitchFamily="49" charset="0"/>
              </a:rPr>
              <a:t>=</a:t>
            </a:r>
            <a:r>
              <a:rPr lang="en-US" sz="2800" dirty="0">
                <a:solidFill>
                  <a:srgbClr val="00880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2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initialize</a:t>
            </a:r>
            <a:r>
              <a:rPr lang="en-US" sz="2800" dirty="0" smtClean="0">
                <a:solidFill>
                  <a:srgbClr val="666600"/>
                </a:solidFill>
                <a:latin typeface="Consolas" pitchFamily="49" charset="0"/>
                <a:cs typeface="Consolas" pitchFamily="49" charset="0"/>
              </a:rPr>
              <a:t>()</a:t>
            </a:r>
            <a:r>
              <a:rPr lang="en-US" sz="2800" dirty="0" smtClean="0">
                <a:solidFill>
                  <a:srgbClr val="00880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2800" dirty="0" smtClean="0">
                <a:solidFill>
                  <a:srgbClr val="000088"/>
                </a:solidFill>
                <a:latin typeface="Consolas" pitchFamily="49" charset="0"/>
                <a:cs typeface="Consolas" pitchFamily="49" charset="0"/>
              </a:rPr>
              <a:t>&gt;</a:t>
            </a:r>
            <a:endParaRPr lang="en-US" sz="2800" dirty="0" smtClean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800" dirty="0" smtClean="0">
                <a:solidFill>
                  <a:srgbClr val="000088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800" dirty="0">
                <a:solidFill>
                  <a:srgbClr val="000088"/>
                </a:solidFill>
                <a:latin typeface="Consolas" pitchFamily="49" charset="0"/>
                <a:cs typeface="Consolas" pitchFamily="49" charset="0"/>
              </a:rPr>
              <a:t>div</a:t>
            </a:r>
            <a:r>
              <a:rPr lang="en-US" sz="2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>
                <a:solidFill>
                  <a:srgbClr val="660066"/>
                </a:solidFill>
                <a:latin typeface="Consolas" pitchFamily="49" charset="0"/>
                <a:cs typeface="Consolas" pitchFamily="49" charset="0"/>
              </a:rPr>
              <a:t>id</a:t>
            </a:r>
            <a:r>
              <a:rPr lang="en-US" sz="2800" dirty="0">
                <a:solidFill>
                  <a:srgbClr val="666600"/>
                </a:solidFill>
                <a:latin typeface="Consolas" pitchFamily="49" charset="0"/>
                <a:cs typeface="Consolas" pitchFamily="49" charset="0"/>
              </a:rPr>
              <a:t>=</a:t>
            </a:r>
            <a:r>
              <a:rPr lang="en-US" sz="2800" dirty="0">
                <a:solidFill>
                  <a:srgbClr val="00880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2800" dirty="0" err="1">
                <a:solidFill>
                  <a:srgbClr val="008800"/>
                </a:solidFill>
                <a:latin typeface="Consolas" pitchFamily="49" charset="0"/>
                <a:cs typeface="Consolas" pitchFamily="49" charset="0"/>
              </a:rPr>
              <a:t>map_canvas</a:t>
            </a:r>
            <a:r>
              <a:rPr lang="en-US" sz="2800" dirty="0">
                <a:solidFill>
                  <a:srgbClr val="00880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2800" dirty="0">
                <a:solidFill>
                  <a:srgbClr val="000088"/>
                </a:solidFill>
                <a:latin typeface="Consolas" pitchFamily="49" charset="0"/>
                <a:cs typeface="Consolas" pitchFamily="49" charset="0"/>
              </a:rPr>
              <a:t>&gt;&lt;/div</a:t>
            </a:r>
            <a:r>
              <a:rPr lang="en-US" sz="2800" dirty="0" smtClean="0">
                <a:solidFill>
                  <a:srgbClr val="000088"/>
                </a:solidFill>
                <a:latin typeface="Consolas" pitchFamily="49" charset="0"/>
                <a:cs typeface="Consolas" pitchFamily="49" charset="0"/>
              </a:rPr>
              <a:t>&gt;</a:t>
            </a:r>
            <a:endParaRPr lang="en-US" sz="2800" dirty="0" smtClean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88"/>
                </a:solidFill>
                <a:latin typeface="Consolas" pitchFamily="49" charset="0"/>
                <a:cs typeface="Consolas" pitchFamily="49" charset="0"/>
              </a:rPr>
              <a:t>&lt;/</a:t>
            </a:r>
            <a:r>
              <a:rPr lang="en-US" sz="2800" dirty="0">
                <a:solidFill>
                  <a:srgbClr val="000088"/>
                </a:solidFill>
                <a:latin typeface="Consolas" pitchFamily="49" charset="0"/>
                <a:cs typeface="Consolas" pitchFamily="49" charset="0"/>
              </a:rPr>
              <a:t>body&gt;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44960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map </a:t>
            </a:r>
            <a:r>
              <a:rPr lang="en-US" dirty="0" smtClean="0"/>
              <a:t>object takes an </a:t>
            </a:r>
            <a:r>
              <a:rPr lang="en-US" b="1" dirty="0" smtClean="0"/>
              <a:t>html </a:t>
            </a:r>
            <a:r>
              <a:rPr lang="en-US" dirty="0" smtClean="0"/>
              <a:t>element</a:t>
            </a:r>
            <a:r>
              <a:rPr lang="en-US" b="1" dirty="0" smtClean="0"/>
              <a:t> </a:t>
            </a:r>
            <a:r>
              <a:rPr lang="en-US" dirty="0" smtClean="0"/>
              <a:t>and an </a:t>
            </a:r>
            <a:r>
              <a:rPr lang="en-US" b="1" dirty="0" smtClean="0"/>
              <a:t>options </a:t>
            </a:r>
            <a:r>
              <a:rPr lang="en-US" dirty="0" smtClean="0"/>
              <a:t>object</a:t>
            </a:r>
            <a:r>
              <a:rPr lang="en-US" b="1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743200"/>
            <a:ext cx="82296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map = </a:t>
            </a:r>
            <a:r>
              <a:rPr lang="en-US" sz="20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google.maps.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Map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document.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getElementById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2000" b="1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map_canvas</a:t>
            </a:r>
            <a:r>
              <a:rPr lang="en-US" sz="20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),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myOptions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);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165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solidFill>
            <a:schemeClr val="tx1"/>
          </a:solidFill>
        </a:ln>
      </a:spPr>
      <a:bodyPr wrap="none" rtlCol="0">
        <a:spAutoFit/>
      </a:bodyPr>
      <a:lstStyle>
        <a:defPPr>
          <a:defRPr dirty="0" smtClean="0">
            <a:latin typeface="Consolas" pitchFamily="49" charset="0"/>
            <a:cs typeface="Consolas" pitchFamily="49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625</Words>
  <Application>Microsoft Office PowerPoint</Application>
  <PresentationFormat>On-screen Show (4:3)</PresentationFormat>
  <Paragraphs>149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Google Maps API</vt:lpstr>
      <vt:lpstr>Static Maps</vt:lpstr>
      <vt:lpstr>Static Maps</vt:lpstr>
      <vt:lpstr>Static Maps</vt:lpstr>
      <vt:lpstr>Static Maps</vt:lpstr>
      <vt:lpstr>Javscript API</vt:lpstr>
      <vt:lpstr>Javscript API</vt:lpstr>
      <vt:lpstr>Loading the API</vt:lpstr>
      <vt:lpstr>A Simple Map</vt:lpstr>
      <vt:lpstr>A Simple Map</vt:lpstr>
      <vt:lpstr>A Simple Map</vt:lpstr>
      <vt:lpstr>Create a Map</vt:lpstr>
      <vt:lpstr>Placing Markers</vt:lpstr>
      <vt:lpstr>Interactive Maps</vt:lpstr>
      <vt:lpstr>Street View</vt:lpstr>
      <vt:lpstr>Geocoding &amp; reverse Geocoding</vt:lpstr>
      <vt:lpstr>Not covered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Maps API</dc:title>
  <dc:creator>ylegall</dc:creator>
  <cp:lastModifiedBy>ylegall</cp:lastModifiedBy>
  <cp:revision>14</cp:revision>
  <dcterms:created xsi:type="dcterms:W3CDTF">2006-08-16T00:00:00Z</dcterms:created>
  <dcterms:modified xsi:type="dcterms:W3CDTF">2012-04-04T03:14:48Z</dcterms:modified>
</cp:coreProperties>
</file>